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76" r:id="rId3"/>
    <p:sldId id="257" r:id="rId4"/>
    <p:sldId id="258" r:id="rId5"/>
    <p:sldId id="264" r:id="rId6"/>
    <p:sldId id="265" r:id="rId7"/>
    <p:sldId id="266" r:id="rId8"/>
    <p:sldId id="267" r:id="rId9"/>
    <p:sldId id="259" r:id="rId10"/>
    <p:sldId id="260" r:id="rId11"/>
    <p:sldId id="262" r:id="rId12"/>
    <p:sldId id="263" r:id="rId13"/>
    <p:sldId id="268" r:id="rId14"/>
    <p:sldId id="269" r:id="rId15"/>
    <p:sldId id="281" r:id="rId16"/>
    <p:sldId id="282" r:id="rId17"/>
    <p:sldId id="283" r:id="rId18"/>
    <p:sldId id="270" r:id="rId19"/>
    <p:sldId id="284" r:id="rId20"/>
    <p:sldId id="273" r:id="rId21"/>
    <p:sldId id="275" r:id="rId22"/>
    <p:sldId id="272" r:id="rId23"/>
    <p:sldId id="271" r:id="rId24"/>
    <p:sldId id="277" r:id="rId25"/>
    <p:sldId id="278" r:id="rId26"/>
    <p:sldId id="279" r:id="rId27"/>
    <p:sldId id="28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28" autoAdjust="0"/>
    <p:restoredTop sz="63622" autoAdjust="0"/>
  </p:normalViewPr>
  <p:slideViewPr>
    <p:cSldViewPr snapToGrid="0">
      <p:cViewPr varScale="1">
        <p:scale>
          <a:sx n="83" d="100"/>
          <a:sy n="83" d="100"/>
        </p:scale>
        <p:origin x="1968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23.jpeg>
</file>

<file path=ppt/media/image24.png>
</file>

<file path=ppt/media/image25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9E3F5-87A8-46BA-A07D-41DEE1AB9BCE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097B1-DDF2-47DB-BEB4-A56B76E0B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424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background from: </a:t>
            </a:r>
            <a:r>
              <a:rPr lang="en-US" dirty="0"/>
              <a:t>www.subtlepatterns.com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43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Lack of modules</a:t>
            </a:r>
          </a:p>
          <a:p>
            <a:r>
              <a:rPr lang="en-US" dirty="0"/>
              <a:t>Lousy scope</a:t>
            </a:r>
          </a:p>
          <a:p>
            <a:r>
              <a:rPr lang="en-US" dirty="0"/>
              <a:t>Lack of a decent type system</a:t>
            </a:r>
          </a:p>
          <a:p>
            <a:endParaRPr lang="en-US" dirty="0"/>
          </a:p>
          <a:p>
            <a:r>
              <a:rPr lang="en-US" dirty="0"/>
              <a:t>Make JavaScript lousy for the large scale apps we want to build things 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883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TypeScript</a:t>
            </a:r>
            <a:r>
              <a:rPr lang="en-US" dirty="0"/>
              <a:t> solves these problems</a:t>
            </a:r>
          </a:p>
          <a:p>
            <a:endParaRPr lang="en-US" dirty="0"/>
          </a:p>
          <a:p>
            <a:endParaRPr lang="en-US" dirty="0"/>
          </a:p>
          <a:p>
            <a:pPr fontAlgn="base"/>
            <a:r>
              <a:rPr lang="en-US" sz="1200" dirty="0"/>
              <a:t>Invented by Microsoft</a:t>
            </a:r>
          </a:p>
          <a:p>
            <a:pPr fontAlgn="base"/>
            <a:r>
              <a:rPr lang="en-US" sz="1200" dirty="0"/>
              <a:t>Released in 2012 (after two years, not 10 days)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770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Typescript tracks modern JS, future JS, and adds static types</a:t>
            </a:r>
          </a:p>
          <a:p>
            <a:endParaRPr lang="en-US" dirty="0"/>
          </a:p>
          <a:p>
            <a:r>
              <a:rPr lang="en-US" dirty="0"/>
              <a:t>Modern JS: </a:t>
            </a:r>
          </a:p>
          <a:p>
            <a:r>
              <a:rPr lang="en-US" dirty="0"/>
              <a:t>As good as the other top line </a:t>
            </a:r>
            <a:r>
              <a:rPr lang="en-US" dirty="0" err="1"/>
              <a:t>transpilers</a:t>
            </a:r>
            <a:endParaRPr lang="en-US" dirty="0"/>
          </a:p>
          <a:p>
            <a:r>
              <a:rPr lang="en-US" dirty="0"/>
              <a:t>Classes, modules,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Future JS: </a:t>
            </a:r>
          </a:p>
          <a:p>
            <a:r>
              <a:rPr lang="en-US" dirty="0"/>
              <a:t>Tracks new features from newer versions of JS</a:t>
            </a:r>
          </a:p>
          <a:p>
            <a:endParaRPr lang="en-US" dirty="0"/>
          </a:p>
          <a:p>
            <a:r>
              <a:rPr lang="en-US" dirty="0"/>
              <a:t>Static types: </a:t>
            </a:r>
          </a:p>
          <a:p>
            <a:r>
              <a:rPr lang="en-US" dirty="0"/>
              <a:t>Reduce errors, allow for greater tooling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765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Angular (Angular 2)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Angular JS is to Angular like Java is to JavaScript</a:t>
            </a:r>
          </a:p>
          <a:p>
            <a:endParaRPr lang="en-US" dirty="0"/>
          </a:p>
          <a:p>
            <a:r>
              <a:rPr lang="en-US" dirty="0"/>
              <a:t>Released in 2016</a:t>
            </a:r>
          </a:p>
          <a:p>
            <a:r>
              <a:rPr lang="en-US" dirty="0"/>
              <a:t>Build by Google </a:t>
            </a:r>
          </a:p>
          <a:p>
            <a:r>
              <a:rPr lang="en-US" dirty="0"/>
              <a:t>Totally different than Angular JS (Angular 1)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852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Angular have to do with Typescript?</a:t>
            </a:r>
          </a:p>
          <a:p>
            <a:endParaRPr lang="en-US" dirty="0"/>
          </a:p>
          <a:p>
            <a:r>
              <a:rPr lang="en-US" dirty="0"/>
              <a:t>Angular and Typescript go together like PB&amp;J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554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https://angular.io/features.html</a:t>
            </a:r>
          </a:p>
          <a:p>
            <a:endParaRPr lang="en-US" dirty="0"/>
          </a:p>
          <a:p>
            <a:r>
              <a:rPr lang="en-US" dirty="0"/>
              <a:t>Can Build Desktop (Electron),</a:t>
            </a:r>
            <a:r>
              <a:rPr lang="en-US" baseline="0" dirty="0"/>
              <a:t> Mobile (Ionic), and Web Apps</a:t>
            </a:r>
            <a:endParaRPr lang="en-US" dirty="0"/>
          </a:p>
          <a:p>
            <a:r>
              <a:rPr lang="en-US" dirty="0"/>
              <a:t>Great Visual Studio Support</a:t>
            </a:r>
          </a:p>
          <a:p>
            <a:r>
              <a:rPr lang="en-US" dirty="0"/>
              <a:t>Among</a:t>
            </a:r>
            <a:r>
              <a:rPr lang="en-US" baseline="0" dirty="0"/>
              <a:t> the quickest client side framework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895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 is a framework, but it’s more of a </a:t>
            </a:r>
            <a:r>
              <a:rPr lang="en-US" dirty="0" err="1"/>
              <a:t>legos</a:t>
            </a:r>
            <a:r>
              <a:rPr lang="en-US" dirty="0"/>
              <a:t> approach than </a:t>
            </a:r>
            <a:r>
              <a:rPr lang="en-US" dirty="0" err="1"/>
              <a:t>Angular’s</a:t>
            </a:r>
            <a:r>
              <a:rPr lang="en-US" dirty="0"/>
              <a:t> kitchen sink approach</a:t>
            </a:r>
          </a:p>
          <a:p>
            <a:pPr marL="171450" indent="-171450">
              <a:buFontTx/>
              <a:buChar char="-"/>
            </a:pPr>
            <a:r>
              <a:rPr lang="en-US" dirty="0"/>
              <a:t>Angular copied a lot of concepts in React</a:t>
            </a:r>
          </a:p>
          <a:p>
            <a:pPr marL="171450" indent="-171450">
              <a:buFontTx/>
              <a:buChar char="-"/>
            </a:pPr>
            <a:r>
              <a:rPr lang="en-US" dirty="0"/>
              <a:t>Lots of tool choices, so easy to get into JS fatigue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  <a:p>
            <a:r>
              <a:rPr lang="en-US" dirty="0"/>
              <a:t>Ember</a:t>
            </a:r>
          </a:p>
          <a:p>
            <a:pPr marL="171450" indent="-171450">
              <a:buFontTx/>
              <a:buChar char="-"/>
            </a:pPr>
            <a:r>
              <a:rPr lang="en-US" dirty="0"/>
              <a:t>Seems to be more popular in the Ruby community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Very opinionated</a:t>
            </a:r>
          </a:p>
          <a:p>
            <a:endParaRPr lang="en-US" dirty="0"/>
          </a:p>
          <a:p>
            <a:r>
              <a:rPr lang="en-US" dirty="0"/>
              <a:t>Others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There’s a new flavor every week. Don’t bother unless it hits critical mass or provides something new</a:t>
            </a:r>
          </a:p>
          <a:p>
            <a:pPr marL="171450" indent="-171450">
              <a:buFontTx/>
              <a:buChar char="-"/>
            </a:pPr>
            <a:r>
              <a:rPr lang="en-US" dirty="0"/>
              <a:t>Vue.js, Meteor, Sails,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419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https://angular.io/docs/ts/latest/guide/architecture.html</a:t>
            </a:r>
          </a:p>
          <a:p>
            <a:r>
              <a:rPr lang="en-US" dirty="0"/>
              <a:t>https://angular.io/docs/ts/latest/guide/cheatsheet.html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Angular is an HTML Compiler</a:t>
            </a:r>
            <a:r>
              <a:rPr lang="en-US" baseline="0" dirty="0"/>
              <a:t> -&gt; You bind special html and JS together.</a:t>
            </a:r>
          </a:p>
          <a:p>
            <a:r>
              <a:rPr lang="en-US" baseline="0" dirty="0"/>
              <a:t>At the Core is Components – which are bound to Templates</a:t>
            </a:r>
          </a:p>
          <a:p>
            <a:r>
              <a:rPr lang="en-US" baseline="0" dirty="0"/>
              <a:t>Services provide cross cutting functionality</a:t>
            </a:r>
          </a:p>
          <a:p>
            <a:endParaRPr lang="en-US" baseline="0" dirty="0"/>
          </a:p>
          <a:p>
            <a:r>
              <a:rPr lang="en-US" baseline="0" dirty="0"/>
              <a:t>Directives and Pipes - provide some additional functionality to templates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0742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2, really nice….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212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 tools to easily setup and serve Angular applications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40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http://www.vogue.com/article/pop-culture-1995</a:t>
            </a:r>
          </a:p>
          <a:p>
            <a:endParaRPr lang="en-US" dirty="0"/>
          </a:p>
          <a:p>
            <a:r>
              <a:rPr lang="en-US" dirty="0"/>
              <a:t>1995 was a big year… </a:t>
            </a:r>
          </a:p>
          <a:p>
            <a:r>
              <a:rPr lang="en-US" dirty="0"/>
              <a:t>Windows 95 – Gates = Dark Lord of the </a:t>
            </a:r>
            <a:r>
              <a:rPr lang="en-US" dirty="0" err="1"/>
              <a:t>Sith</a:t>
            </a:r>
            <a:endParaRPr lang="en-US" dirty="0"/>
          </a:p>
          <a:p>
            <a:r>
              <a:rPr lang="en-US" dirty="0"/>
              <a:t>Toy Story – First Computer Animated Movie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Amazon.com – First Book</a:t>
            </a:r>
          </a:p>
          <a:p>
            <a:r>
              <a:rPr lang="en-US" dirty="0"/>
              <a:t>Macarena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84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by Brendan </a:t>
            </a:r>
            <a:r>
              <a:rPr lang="en-US" dirty="0" err="1"/>
              <a:t>Eich</a:t>
            </a:r>
            <a:r>
              <a:rPr lang="en-US" dirty="0"/>
              <a:t> in 10 freaking days!</a:t>
            </a:r>
          </a:p>
          <a:p>
            <a:r>
              <a:rPr lang="en-US" dirty="0"/>
              <a:t>-- which is roughly the time it takes to setup a JS toolchain</a:t>
            </a:r>
          </a:p>
          <a:p>
            <a:endParaRPr lang="en-US" dirty="0"/>
          </a:p>
          <a:p>
            <a:r>
              <a:rPr lang="en-US" dirty="0"/>
              <a:t>Netscape browser</a:t>
            </a:r>
          </a:p>
          <a:p>
            <a:r>
              <a:rPr lang="en-US" dirty="0"/>
              <a:t>Standardized in 1996 by ECMA</a:t>
            </a:r>
          </a:p>
          <a:p>
            <a:endParaRPr lang="en-US" dirty="0"/>
          </a:p>
          <a:p>
            <a:r>
              <a:rPr lang="en-US" dirty="0"/>
              <a:t>Original purpose  - To create small bits of web functionality, Remember DHTML</a:t>
            </a:r>
          </a:p>
          <a:p>
            <a:endParaRPr lang="en-US" dirty="0"/>
          </a:p>
          <a:p>
            <a:r>
              <a:rPr lang="en-US" dirty="0"/>
              <a:t>Rest is history!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118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Popularized in apps likes </a:t>
            </a:r>
            <a:r>
              <a:rPr lang="en-US" dirty="0" err="1"/>
              <a:t>gmail</a:t>
            </a:r>
            <a:endParaRPr lang="en-US" dirty="0"/>
          </a:p>
          <a:p>
            <a:r>
              <a:rPr lang="en-US" dirty="0"/>
              <a:t>Allowed for desktop-like web applications</a:t>
            </a:r>
          </a:p>
          <a:p>
            <a:endParaRPr lang="en-US" dirty="0"/>
          </a:p>
          <a:p>
            <a:r>
              <a:rPr lang="en-US" dirty="0"/>
              <a:t>Problem – lots of different browser standards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66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by John </a:t>
            </a:r>
            <a:r>
              <a:rPr lang="en-US" dirty="0" err="1"/>
              <a:t>Resig</a:t>
            </a:r>
            <a:endParaRPr lang="en-US" dirty="0"/>
          </a:p>
          <a:p>
            <a:r>
              <a:rPr lang="en-US" dirty="0"/>
              <a:t>Used on at least 70% of sites on the web | vast majority</a:t>
            </a:r>
          </a:p>
          <a:p>
            <a:r>
              <a:rPr lang="en-US" dirty="0"/>
              <a:t>Smoothed out the idiosyncrasies of the web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72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Invented in 2009</a:t>
            </a:r>
          </a:p>
          <a:p>
            <a:r>
              <a:rPr lang="en-US" dirty="0"/>
              <a:t>Server side JS </a:t>
            </a:r>
          </a:p>
          <a:p>
            <a:r>
              <a:rPr lang="en-US" dirty="0"/>
              <a:t>You’re probably using it… </a:t>
            </a:r>
          </a:p>
          <a:p>
            <a:r>
              <a:rPr lang="en-US" dirty="0"/>
              <a:t>NPM | Command Line Tools | Cambrian Explosion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07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not the angular we’re talking about today</a:t>
            </a:r>
          </a:p>
          <a:p>
            <a:endParaRPr lang="en-US" dirty="0"/>
          </a:p>
          <a:p>
            <a:r>
              <a:rPr lang="en-US" dirty="0"/>
              <a:t>Post –</a:t>
            </a:r>
            <a:r>
              <a:rPr lang="en-US" dirty="0" err="1"/>
              <a:t>jquery</a:t>
            </a:r>
            <a:r>
              <a:rPr lang="en-US" dirty="0"/>
              <a:t> frameworks that provided binding and other applications</a:t>
            </a:r>
          </a:p>
          <a:p>
            <a:endParaRPr lang="en-US" dirty="0"/>
          </a:p>
          <a:p>
            <a:r>
              <a:rPr lang="en-US" dirty="0"/>
              <a:t>MV* frameworks / SPA frameworks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94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Microcontrollers: Johnny-Five</a:t>
            </a:r>
          </a:p>
          <a:p>
            <a:r>
              <a:rPr lang="en-US" sz="1200" dirty="0"/>
              <a:t>Servers: Node.js</a:t>
            </a:r>
          </a:p>
          <a:p>
            <a:r>
              <a:rPr lang="en-US" sz="1200" dirty="0"/>
              <a:t>Command line tools: </a:t>
            </a:r>
            <a:r>
              <a:rPr lang="en-US" sz="1200" dirty="0" err="1"/>
              <a:t>npm</a:t>
            </a:r>
            <a:r>
              <a:rPr lang="en-US" sz="1200" dirty="0"/>
              <a:t>, gulp, etc...</a:t>
            </a:r>
          </a:p>
          <a:p>
            <a:r>
              <a:rPr lang="en-US" sz="1200" dirty="0"/>
              <a:t>Mobile Apps: Cordova, Ionic</a:t>
            </a:r>
          </a:p>
          <a:p>
            <a:r>
              <a:rPr lang="en-US" sz="1200" dirty="0"/>
              <a:t>Desktop applications: Electron</a:t>
            </a:r>
          </a:p>
          <a:p>
            <a:r>
              <a:rPr lang="en-US" sz="1200" dirty="0"/>
              <a:t>VR: </a:t>
            </a:r>
            <a:r>
              <a:rPr lang="en-US" sz="1200" dirty="0" err="1"/>
              <a:t>Renderloop</a:t>
            </a:r>
            <a:r>
              <a:rPr lang="en-US" sz="1200" dirty="0"/>
              <a:t>, Three.js</a:t>
            </a:r>
          </a:p>
          <a:p>
            <a:r>
              <a:rPr lang="en-US" dirty="0"/>
              <a:t>-----</a:t>
            </a:r>
          </a:p>
          <a:p>
            <a:r>
              <a:rPr lang="en-US" dirty="0"/>
              <a:t>Even Web Applications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983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097B1-DDF2-47DB-BEB4-A56B76E0BD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85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44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8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6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71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40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5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11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1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62D58-24D5-460E-A073-5F56B9E1F7E7}" type="datetimeFigureOut">
              <a:rPr lang="en-US" smtClean="0"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2E527-D021-417F-91E3-5B787A90C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75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62D58-24D5-460E-A073-5F56B9E1F7E7}" type="datetimeFigureOut">
              <a:rPr lang="en-US" smtClean="0"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2E527-D021-417F-91E3-5B787A90CD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60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544" y="282392"/>
            <a:ext cx="9948530" cy="1599572"/>
          </a:xfrm>
        </p:spPr>
        <p:txBody>
          <a:bodyPr>
            <a:normAutofit fontScale="90000"/>
          </a:bodyPr>
          <a:lstStyle/>
          <a:p>
            <a:pPr fontAlgn="base"/>
            <a:r>
              <a:rPr lang="en-US" dirty="0"/>
              <a:t>Building Shiny Web Apps with Typescript and Angular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506" y="3774558"/>
            <a:ext cx="9144000" cy="2849525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4000" dirty="0"/>
              <a:t>Dustin Ewers</a:t>
            </a:r>
          </a:p>
          <a:p>
            <a:pPr algn="l"/>
            <a:r>
              <a:rPr lang="en-US" dirty="0"/>
              <a:t>Consultant @ </a:t>
            </a:r>
            <a:r>
              <a:rPr lang="en-US" dirty="0" err="1"/>
              <a:t>Centare</a:t>
            </a:r>
            <a:endParaRPr lang="en-US" dirty="0"/>
          </a:p>
          <a:p>
            <a:pPr algn="l"/>
            <a:r>
              <a:rPr lang="en-US" dirty="0"/>
              <a:t>Website: www.dustinewers.com</a:t>
            </a:r>
          </a:p>
          <a:p>
            <a:pPr algn="l"/>
            <a:r>
              <a:rPr lang="en-US" dirty="0"/>
              <a:t>LinkedIn: www.linkedin.com/in/dustinewers</a:t>
            </a:r>
          </a:p>
          <a:p>
            <a:pPr algn="l"/>
            <a:r>
              <a:rPr lang="en-US" dirty="0"/>
              <a:t>Twitter: @</a:t>
            </a:r>
            <a:r>
              <a:rPr lang="en-US" dirty="0" err="1"/>
              <a:t>dustinjewers</a:t>
            </a:r>
            <a:endParaRPr lang="en-US" dirty="0"/>
          </a:p>
          <a:p>
            <a:pPr algn="l"/>
            <a:r>
              <a:rPr lang="en-US" dirty="0"/>
              <a:t>Demos &amp; Slides: </a:t>
            </a:r>
            <a:r>
              <a:rPr lang="en-US" dirty="0"/>
              <a:t>https://github.com/DustinEwers/shiny-angular-demos</a:t>
            </a:r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348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0" y="476250"/>
            <a:ext cx="6350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035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928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JayZ 99 Problems - I got 99   Problems and JavAscript is 98.9999999999 of th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360" y="365125"/>
            <a:ext cx="6345568" cy="634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077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44587"/>
          </a:xfrm>
        </p:spPr>
        <p:txBody>
          <a:bodyPr/>
          <a:lstStyle/>
          <a:p>
            <a:pPr algn="ctr"/>
            <a:r>
              <a:rPr lang="en-US" sz="7200" dirty="0"/>
              <a:t>2012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677" y="1001357"/>
            <a:ext cx="8886645" cy="570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153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Why Typescript?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Modern JS</a:t>
            </a:r>
          </a:p>
          <a:p>
            <a:pPr marL="0" indent="0">
              <a:buNone/>
            </a:pPr>
            <a:r>
              <a:rPr lang="en-US" sz="4800" dirty="0"/>
              <a:t>Future JS</a:t>
            </a:r>
          </a:p>
          <a:p>
            <a:pPr marL="0" indent="0">
              <a:buNone/>
            </a:pPr>
            <a:r>
              <a:rPr lang="en-US" sz="4800" dirty="0"/>
              <a:t>Static Types</a:t>
            </a:r>
          </a:p>
        </p:txBody>
      </p:sp>
    </p:spTree>
    <p:extLst>
      <p:ext uri="{BB962C8B-B14F-4D97-AF65-F5344CB8AC3E}">
        <p14:creationId xmlns:p14="http://schemas.microsoft.com/office/powerpoint/2010/main" val="2510796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010" y="1437018"/>
            <a:ext cx="884872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88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709" y="1462985"/>
            <a:ext cx="697230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887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Syntactic Sugar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3487"/>
            <a:ext cx="9820275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149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177" y="23566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2016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352" y="1434709"/>
            <a:ext cx="2381250" cy="2381250"/>
          </a:xfrm>
        </p:spPr>
      </p:pic>
      <p:sp>
        <p:nvSpPr>
          <p:cNvPr id="7" name="TextBox 6"/>
          <p:cNvSpPr txBox="1"/>
          <p:nvPr/>
        </p:nvSpPr>
        <p:spPr>
          <a:xfrm>
            <a:off x="2268747" y="3996905"/>
            <a:ext cx="728644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Angular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(not Angular 2)</a:t>
            </a:r>
          </a:p>
        </p:txBody>
      </p:sp>
    </p:spTree>
    <p:extLst>
      <p:ext uri="{BB962C8B-B14F-4D97-AF65-F5344CB8AC3E}">
        <p14:creationId xmlns:p14="http://schemas.microsoft.com/office/powerpoint/2010/main" val="3507558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943" y="1437825"/>
            <a:ext cx="3519757" cy="3519757"/>
          </a:xfrm>
        </p:spPr>
      </p:pic>
      <p:pic>
        <p:nvPicPr>
          <p:cNvPr id="8194" name="Picture 2" descr="Image result for typescript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131" y="1709646"/>
            <a:ext cx="2976113" cy="297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lus Sign 5"/>
          <p:cNvSpPr/>
          <p:nvPr/>
        </p:nvSpPr>
        <p:spPr>
          <a:xfrm>
            <a:off x="5090305" y="2501840"/>
            <a:ext cx="1391728" cy="1391728"/>
          </a:xfrm>
          <a:prstGeom prst="mathPlus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29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30823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History </a:t>
            </a:r>
          </a:p>
          <a:p>
            <a:pPr marL="0" indent="0">
              <a:buNone/>
            </a:pPr>
            <a:r>
              <a:rPr lang="en-US" sz="4400" dirty="0"/>
              <a:t>Basics</a:t>
            </a:r>
          </a:p>
          <a:p>
            <a:pPr marL="0" indent="0">
              <a:buNone/>
            </a:pPr>
            <a:r>
              <a:rPr lang="en-US" sz="4400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3802928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www.todayifoundout.com/wp-content/uploads/2014/02/peanut-butter-and-jell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912" y="834837"/>
            <a:ext cx="8378900" cy="558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068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Angular?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Works Everywhere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Modular Code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Excellent Performance</a:t>
            </a:r>
          </a:p>
        </p:txBody>
      </p:sp>
    </p:spTree>
    <p:extLst>
      <p:ext uri="{BB962C8B-B14F-4D97-AF65-F5344CB8AC3E}">
        <p14:creationId xmlns:p14="http://schemas.microsoft.com/office/powerpoint/2010/main" val="4144937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Alternatives?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/>
              <a:t>React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Ember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Others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255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over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34" y="409755"/>
            <a:ext cx="11878533" cy="603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0800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121" y="296114"/>
            <a:ext cx="10515600" cy="1325563"/>
          </a:xfrm>
        </p:spPr>
        <p:txBody>
          <a:bodyPr/>
          <a:lstStyle/>
          <a:p>
            <a:r>
              <a:rPr lang="en-US" sz="7200" dirty="0"/>
              <a:t>Tooling</a:t>
            </a:r>
            <a:endParaRPr lang="en-US" dirty="0"/>
          </a:p>
        </p:txBody>
      </p:sp>
      <p:pic>
        <p:nvPicPr>
          <p:cNvPr id="4" name="Picture 2" descr="https://static.pexels.com/photos/3327/construction-work-carpenter-tools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14148" y="485047"/>
            <a:ext cx="6905251" cy="5607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34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1563" y="365125"/>
            <a:ext cx="10048876" cy="1325563"/>
          </a:xfrm>
        </p:spPr>
        <p:txBody>
          <a:bodyPr/>
          <a:lstStyle/>
          <a:p>
            <a:pPr algn="ctr"/>
            <a:r>
              <a:rPr lang="en-US" dirty="0" err="1"/>
              <a:t>Webpack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63" y="1955944"/>
            <a:ext cx="1004887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598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Angular CLI</a:t>
            </a:r>
          </a:p>
        </p:txBody>
      </p:sp>
      <p:sp>
        <p:nvSpPr>
          <p:cNvPr id="5" name="AutoShape 4" descr="Mobile Toolkit"/>
          <p:cNvSpPr>
            <a:spLocks noChangeAspect="1" noChangeArrowheads="1"/>
          </p:cNvSpPr>
          <p:nvPr/>
        </p:nvSpPr>
        <p:spPr bwMode="auto">
          <a:xfrm>
            <a:off x="3203275" y="536275"/>
            <a:ext cx="3045125" cy="304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2" descr="http://www.staples-3p.com/s7/is/image/Staples/s0828537_sc7?$splssku$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0" y="1690688"/>
            <a:ext cx="36195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6093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0224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826147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7200" dirty="0"/>
              <a:t>1995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246" y="1690688"/>
            <a:ext cx="3225844" cy="4250049"/>
          </a:xfrm>
          <a:prstGeom prst="rect">
            <a:avLst/>
          </a:prstGeom>
        </p:spPr>
      </p:pic>
      <p:pic>
        <p:nvPicPr>
          <p:cNvPr id="5" name="Picture 2" descr="https://upload.wikimedia.org/wikipedia/en/1/13/Toy_Stor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136" y="1654133"/>
            <a:ext cx="2839727" cy="428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upload.wikimedia.org/wikipedia/en/a/aa/MacarenaLosDelRi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909" y="2930837"/>
            <a:ext cx="3000375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blogworld.com/wp-content/uploads/2011/09/amazon-logo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909" y="1654133"/>
            <a:ext cx="3000375" cy="1155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358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</a:p>
        </p:txBody>
      </p:sp>
      <p:pic>
        <p:nvPicPr>
          <p:cNvPr id="4" name="Picture 2" descr="https://upload.wikimedia.org/wikipedia/commons/d/d1/Brendan_Eich_Mozilla_Foundation_official_photo.jp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785006"/>
            <a:ext cx="4124739" cy="412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582524"/>
              </p:ext>
            </p:extLst>
          </p:nvPr>
        </p:nvGraphicFramePr>
        <p:xfrm>
          <a:off x="5290868" y="1804472"/>
          <a:ext cx="6211016" cy="4105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7288">
                  <a:extLst>
                    <a:ext uri="{9D8B030D-6E8A-4147-A177-3AD203B41FA5}">
                      <a16:colId xmlns:a16="http://schemas.microsoft.com/office/drawing/2014/main" val="1932789433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2971212506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811306183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2596980758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1571632778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1714981015"/>
                    </a:ext>
                  </a:extLst>
                </a:gridCol>
                <a:gridCol w="887288">
                  <a:extLst>
                    <a:ext uri="{9D8B030D-6E8A-4147-A177-3AD203B41FA5}">
                      <a16:colId xmlns:a16="http://schemas.microsoft.com/office/drawing/2014/main" val="3901900894"/>
                    </a:ext>
                  </a:extLst>
                </a:gridCol>
              </a:tblGrid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Sun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Mon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Tues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Wed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Thurs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Fri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Sat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938404808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3456576743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1785952801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14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17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18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</a:t>
                      </a:r>
                    </a:p>
                  </a:txBody>
                  <a:tcPr marL="80764" marR="80764" marT="40383" marB="40383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1647441857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21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22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23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24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26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27</a:t>
                      </a:r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2237753832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r>
                        <a:rPr lang="en-US" sz="1600" dirty="0"/>
                        <a:t>28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29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31</a:t>
                      </a:r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0764" marR="80764" marT="40383" marB="40383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0764" marR="80764" marT="40383" marB="40383"/>
                </a:tc>
                <a:extLst>
                  <a:ext uri="{0D108BD9-81ED-4DB2-BD59-A6C34878D82A}">
                    <a16:rowId xmlns:a16="http://schemas.microsoft.com/office/drawing/2014/main" val="201360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997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182" y="1"/>
            <a:ext cx="10515600" cy="1155940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2005</a:t>
            </a:r>
          </a:p>
        </p:txBody>
      </p:sp>
      <p:pic>
        <p:nvPicPr>
          <p:cNvPr id="2050" name="Picture 2" descr="http://vignette3.wikia.nocookie.net/logopedia/images/7/7d/Ajax_PG_logo.png/revision/latest?cb=2010082015170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806" y="1069114"/>
            <a:ext cx="5110352" cy="537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06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385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2006</a:t>
            </a:r>
            <a:endParaRPr lang="en-US" dirty="0"/>
          </a:p>
        </p:txBody>
      </p:sp>
      <p:pic>
        <p:nvPicPr>
          <p:cNvPr id="3074" name="Picture 2" descr="http://www.formerinformation.com/wp-content/uploads/2017/01/Logo_jQuery.svg_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08" y="1408982"/>
            <a:ext cx="10866783" cy="4878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438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2009</a:t>
            </a:r>
          </a:p>
        </p:txBody>
      </p:sp>
      <p:pic>
        <p:nvPicPr>
          <p:cNvPr id="4098" name="Picture 2" descr="https://nodejs.org/static/images/logos/nodejs-new-white-panto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942" y="1445520"/>
            <a:ext cx="8134116" cy="4982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047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7200" dirty="0"/>
              <a:t>2010</a:t>
            </a:r>
            <a:endParaRPr lang="en-US" dirty="0"/>
          </a:p>
        </p:txBody>
      </p:sp>
      <p:pic>
        <p:nvPicPr>
          <p:cNvPr id="5124" name="Picture 4" descr="https://upload.wikimedia.org/wikipedia/commons/thumb/c/ca/AngularJS_logo.svg/1000px-AngularJS_logo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283600"/>
            <a:ext cx="95250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971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028" y="666021"/>
            <a:ext cx="7367944" cy="552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6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62626"/>
      </a:dk2>
      <a:lt2>
        <a:srgbClr val="F2F2F2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13806</TotalTime>
  <Words>717</Words>
  <Application>Microsoft Office PowerPoint</Application>
  <PresentationFormat>Widescreen</PresentationFormat>
  <Paragraphs>204</Paragraphs>
  <Slides>27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Century Gothic</vt:lpstr>
      <vt:lpstr>Office Theme</vt:lpstr>
      <vt:lpstr>Building Shiny Web Apps with Typescript and Angular</vt:lpstr>
      <vt:lpstr>Roadmap</vt:lpstr>
      <vt:lpstr>1995</vt:lpstr>
      <vt:lpstr>JavaScript</vt:lpstr>
      <vt:lpstr>2005</vt:lpstr>
      <vt:lpstr>2006</vt:lpstr>
      <vt:lpstr>2009</vt:lpstr>
      <vt:lpstr>2010</vt:lpstr>
      <vt:lpstr>PowerPoint Presentation</vt:lpstr>
      <vt:lpstr>PowerPoint Presentation</vt:lpstr>
      <vt:lpstr>PowerPoint Presentation</vt:lpstr>
      <vt:lpstr>PowerPoint Presentation</vt:lpstr>
      <vt:lpstr>2012</vt:lpstr>
      <vt:lpstr>Why Typescript?</vt:lpstr>
      <vt:lpstr>Modules</vt:lpstr>
      <vt:lpstr>Classes</vt:lpstr>
      <vt:lpstr>Syntactic Sugar</vt:lpstr>
      <vt:lpstr>2016</vt:lpstr>
      <vt:lpstr>PowerPoint Presentation</vt:lpstr>
      <vt:lpstr>PowerPoint Presentation</vt:lpstr>
      <vt:lpstr>Why Angular?</vt:lpstr>
      <vt:lpstr>Alternatives?</vt:lpstr>
      <vt:lpstr>PowerPoint Presentation</vt:lpstr>
      <vt:lpstr>Tooling</vt:lpstr>
      <vt:lpstr>Webpack</vt:lpstr>
      <vt:lpstr>Angular CLI</vt:lpstr>
      <vt:lpstr>Demos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Dustin Ewers</dc:creator>
  <cp:lastModifiedBy>Dustin Ewers</cp:lastModifiedBy>
  <cp:revision>42</cp:revision>
  <dcterms:created xsi:type="dcterms:W3CDTF">2017-03-14T12:46:43Z</dcterms:created>
  <dcterms:modified xsi:type="dcterms:W3CDTF">2017-03-24T03:22:54Z</dcterms:modified>
</cp:coreProperties>
</file>